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2"/>
  </p:handoutMasterIdLst>
  <p:sldIdLst>
    <p:sldId id="256" r:id="rId2"/>
    <p:sldId id="303" r:id="rId3"/>
    <p:sldId id="304" r:id="rId4"/>
    <p:sldId id="305" r:id="rId5"/>
    <p:sldId id="257" r:id="rId6"/>
    <p:sldId id="260" r:id="rId7"/>
    <p:sldId id="272" r:id="rId8"/>
    <p:sldId id="307" r:id="rId9"/>
    <p:sldId id="306" r:id="rId10"/>
    <p:sldId id="310" r:id="rId11"/>
    <p:sldId id="293" r:id="rId12"/>
    <p:sldId id="311" r:id="rId13"/>
    <p:sldId id="313" r:id="rId14"/>
    <p:sldId id="316" r:id="rId15"/>
    <p:sldId id="314" r:id="rId16"/>
    <p:sldId id="318" r:id="rId17"/>
    <p:sldId id="315" r:id="rId18"/>
    <p:sldId id="317" r:id="rId19"/>
    <p:sldId id="319" r:id="rId20"/>
    <p:sldId id="259" r:id="rId21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43"/>
    <a:srgbClr val="AB9F91"/>
    <a:srgbClr val="009A5C"/>
    <a:srgbClr val="FFFFFF"/>
    <a:srgbClr val="2D3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7F70FE5-EC01-422D-8F0C-0A20D23553C7}" type="datetimeFigureOut">
              <a:rPr lang="lv-LV" smtClean="0"/>
              <a:t>09.09.2016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DA4342-78EE-4168-9BE4-D7B7EC11333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82751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13FC5-830F-4E6B-BB6D-B76890FF187D}" type="datetime1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0C851-16F8-453A-BD1E-04C927C267E4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2414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2BF89-C2E1-4F38-811A-1BA6391D3C59}" type="datetime1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DFE97-3926-4F96-B8A3-FFDF3F204E1D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00563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5A7AB-A335-4944-9CC6-39EC0D53A64A}" type="datetime1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A92F1-4366-4D98-B154-978BD8E0DE86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1258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4121D-D7F9-4B68-B1B8-1B37735E1A5E}" type="datetime1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DBCC2-F44E-40F4-8FC4-6E792FFBC5BD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70808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EEB21-7A1E-4FBF-8406-712A1CCF0323}" type="datetime1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E52D5-57BD-4AEF-B994-51CCBEFB3D74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08602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4EF8-70CD-4365-8225-1A4E1F5C4FA2}" type="datetime1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3880B-16D6-4EA2-AFED-0E0FDC9C5690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99311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73C5B-FF74-4CA9-B697-BD945BB3ECCB}" type="datetime1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A1641-01E0-4D04-A9E4-FDAFC7611030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8320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A4974-55E9-4B7E-BD08-B5DCD7921DF9}" type="datetime1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B908A-5CD9-480D-A132-607197016A9C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0219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7C5AC-ACD6-42A2-AAB1-734CBE8ADA35}" type="datetime1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54312-13CB-40ED-985D-BB2964D862C7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24578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8DF98-BE76-441B-874A-E9472534BB58}" type="datetime1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5596D-A832-40AB-A9B0-D364B3389BBA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8027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6E760-E1F0-4673-B548-30540220841D}" type="datetime1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58FB0-A545-40F5-BD86-8D48FB031964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95769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/>
              <a:t>Click to edit Master title style</a:t>
            </a:r>
            <a:endParaRPr lang="en-US" altLang="lv-LV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/>
              <a:t>Click to edit Master text styles</a:t>
            </a:r>
          </a:p>
          <a:p>
            <a:pPr lvl="1"/>
            <a:r>
              <a:rPr lang="lv-LV" altLang="lv-LV"/>
              <a:t>Second level</a:t>
            </a:r>
          </a:p>
          <a:p>
            <a:pPr lvl="2"/>
            <a:r>
              <a:rPr lang="lv-LV" altLang="lv-LV"/>
              <a:t>Third level</a:t>
            </a:r>
          </a:p>
          <a:p>
            <a:pPr lvl="3"/>
            <a:r>
              <a:rPr lang="lv-LV" altLang="lv-LV"/>
              <a:t>Fourth level</a:t>
            </a:r>
          </a:p>
          <a:p>
            <a:pPr lvl="4"/>
            <a:r>
              <a:rPr lang="lv-LV" altLang="lv-LV"/>
              <a:t>Fifth level</a:t>
            </a:r>
            <a:endParaRPr lang="en-US" alt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75882A62-F36E-42AD-BECC-7992B632CE0A}" type="datetime1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8393760-0FBE-4EB0-A60C-834537A8DA69}" type="slidenum">
              <a:rPr lang="en-US" altLang="lv-LV"/>
              <a:pPr/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ppk@ppk.lv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zinojuma_vaks_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8" r="4878" b="27779"/>
          <a:stretch>
            <a:fillRect/>
          </a:stretch>
        </p:blipFill>
        <p:spPr bwMode="auto">
          <a:xfrm>
            <a:off x="-100013" y="0"/>
            <a:ext cx="9015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2902091" y="2151727"/>
            <a:ext cx="5257800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lv-LV" altLang="lv-LV" sz="32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Pētījums</a:t>
            </a:r>
          </a:p>
          <a:p>
            <a:pPr eaLnBrk="1" hangingPunct="1"/>
            <a:r>
              <a:rPr lang="lv-LV" altLang="lv-LV" sz="3200" dirty="0">
                <a:solidFill>
                  <a:srgbClr val="AB9F91"/>
                </a:solidFill>
                <a:latin typeface="Arial Black" panose="020B0A04020102020204" pitchFamily="34" charset="0"/>
              </a:rPr>
              <a:t>Rezultatīvo rādītāju iegūšanas iespējas izmantojot pašvaldību budžeta informāciju</a:t>
            </a:r>
            <a:endParaRPr lang="en-US" altLang="lv-LV" sz="3200" dirty="0">
              <a:solidFill>
                <a:srgbClr val="AB9F91"/>
              </a:solidFill>
              <a:latin typeface="Arial Black" panose="020B0A04020102020204" pitchFamily="34" charset="0"/>
            </a:endParaRPr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4114800" y="6397625"/>
            <a:ext cx="441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lv-LV" sz="1400" b="1">
                <a:solidFill>
                  <a:srgbClr val="2D3361"/>
                </a:solidFill>
                <a:cs typeface="Arial" panose="020B0604020202020204" pitchFamily="34" charset="0"/>
              </a:rPr>
              <a:t>PPK </a:t>
            </a:r>
            <a:r>
              <a:rPr lang="en-US" altLang="lv-LV" sz="1400" b="1">
                <a:solidFill>
                  <a:srgbClr val="2D3361"/>
                </a:solidFill>
                <a:latin typeface="Wingdings" panose="05000000000000000000" pitchFamily="2" charset="2"/>
              </a:rPr>
              <a:t></a:t>
            </a:r>
            <a:r>
              <a:rPr lang="en-US" altLang="lv-LV" sz="1400" b="1">
                <a:solidFill>
                  <a:srgbClr val="2D3361"/>
                </a:solidFill>
                <a:cs typeface="Arial" panose="020B0604020202020204" pitchFamily="34" charset="0"/>
              </a:rPr>
              <a:t> publiskās pārvaldes konsultācijas</a:t>
            </a:r>
          </a:p>
        </p:txBody>
      </p:sp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0" y="6397625"/>
            <a:ext cx="3200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lv-LV" altLang="lv-LV" sz="1400" b="1" dirty="0">
                <a:solidFill>
                  <a:srgbClr val="2D3361"/>
                </a:solidFill>
                <a:cs typeface="Arial" panose="020B0604020202020204" pitchFamily="34" charset="0"/>
              </a:rPr>
              <a:t>Rīgā, </a:t>
            </a:r>
            <a:r>
              <a:rPr lang="en-US" altLang="lv-LV" sz="1400" b="1" dirty="0">
                <a:solidFill>
                  <a:srgbClr val="2D3361"/>
                </a:solidFill>
                <a:cs typeface="Arial" panose="020B0604020202020204" pitchFamily="34" charset="0"/>
              </a:rPr>
              <a:t>20</a:t>
            </a:r>
            <a:r>
              <a:rPr lang="lv-LV" altLang="lv-LV" sz="1400" b="1" dirty="0">
                <a:solidFill>
                  <a:srgbClr val="2D3361"/>
                </a:solidFill>
                <a:cs typeface="Arial" panose="020B0604020202020204" pitchFamily="34" charset="0"/>
              </a:rPr>
              <a:t>16</a:t>
            </a:r>
            <a:r>
              <a:rPr lang="en-US" altLang="lv-LV" sz="1400" b="1" dirty="0">
                <a:solidFill>
                  <a:srgbClr val="2D3361"/>
                </a:solidFill>
                <a:cs typeface="Arial" panose="020B0604020202020204" pitchFamily="34" charset="0"/>
              </a:rPr>
              <a:t>. </a:t>
            </a:r>
            <a:r>
              <a:rPr lang="en-US" altLang="lv-LV" sz="1400" b="1" dirty="0" err="1">
                <a:solidFill>
                  <a:srgbClr val="2D3361"/>
                </a:solidFill>
                <a:cs typeface="Arial" panose="020B0604020202020204" pitchFamily="34" charset="0"/>
              </a:rPr>
              <a:t>gada</a:t>
            </a:r>
            <a:r>
              <a:rPr lang="en-US" altLang="lv-LV" sz="1400" b="1" dirty="0">
                <a:solidFill>
                  <a:srgbClr val="2D3361"/>
                </a:solidFill>
                <a:cs typeface="Arial" panose="020B0604020202020204" pitchFamily="34" charset="0"/>
              </a:rPr>
              <a:t> </a:t>
            </a:r>
            <a:r>
              <a:rPr lang="lv-LV" altLang="lv-LV" sz="1400" b="1" dirty="0">
                <a:solidFill>
                  <a:srgbClr val="2D3361"/>
                </a:solidFill>
                <a:cs typeface="Arial" panose="020B0604020202020204" pitchFamily="34" charset="0"/>
              </a:rPr>
              <a:t>9.septembrī</a:t>
            </a:r>
            <a:endParaRPr lang="en-US" altLang="lv-LV" sz="1400" b="1" dirty="0">
              <a:solidFill>
                <a:srgbClr val="2D336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2091" y="332656"/>
            <a:ext cx="60133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Latvijas Pašvaldību savienības </a:t>
            </a:r>
          </a:p>
          <a:p>
            <a:r>
              <a:rPr lang="lv-LV" dirty="0"/>
              <a:t>Norvēģijas finanšu instrumenta 2009.-2014. gada perioda programmas projekts </a:t>
            </a:r>
          </a:p>
          <a:p>
            <a:r>
              <a:rPr lang="lv-LV" dirty="0"/>
              <a:t>“</a:t>
            </a:r>
            <a:r>
              <a:rPr lang="lv-LV" b="1" dirty="0"/>
              <a:t>Lietpratīga pārvaldība un Latvijas pašvaldību veiktspējas uzlabošana</a:t>
            </a:r>
            <a:r>
              <a:rPr lang="lv-LV" dirty="0"/>
              <a:t>”  Nr. 4.3-24/NFI/INP-004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55910" y="494116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pic>
        <p:nvPicPr>
          <p:cNvPr id="8" name="Picture 7" descr="C:\Users\inga\AppData\Local\Microsoft\Windows\INetCache\Content.Outlook\B9BYTOVO\Norway+Grants+-+JP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90"/>
            <a:ext cx="2411760" cy="2024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Vispārīgi secinājumi</a:t>
            </a:r>
            <a:endParaRPr lang="lv-LV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328592"/>
          </a:xfrm>
        </p:spPr>
        <p:txBody>
          <a:bodyPr/>
          <a:lstStyle/>
          <a:p>
            <a:r>
              <a:rPr lang="lv-LV" sz="2400" dirty="0"/>
              <a:t>Latvijā pašvaldību </a:t>
            </a:r>
            <a:r>
              <a:rPr lang="lv-LV" sz="2400" dirty="0" err="1"/>
              <a:t>budžetēšanā</a:t>
            </a:r>
            <a:r>
              <a:rPr lang="lv-LV" sz="2400" dirty="0"/>
              <a:t> mazāka vērība budžeta plāna apspriešanai un datu analīzei, novērtēšanai</a:t>
            </a:r>
          </a:p>
          <a:p>
            <a:r>
              <a:rPr lang="lv-LV" sz="2400" dirty="0"/>
              <a:t>Koncentrēšanās uz izdevumiem, minimāli – uz ieņēmumiem</a:t>
            </a:r>
          </a:p>
          <a:p>
            <a:r>
              <a:rPr lang="lv-LV" sz="2400" dirty="0"/>
              <a:t>Budžeta veidošanā pamatā tradicionāla pieeja (struktūrvienību, bāzes budžets), parasti netiek izmantoti rezultatīvie rādītāji</a:t>
            </a:r>
          </a:p>
          <a:p>
            <a:r>
              <a:rPr lang="lv-LV" sz="2400" dirty="0"/>
              <a:t>Komplicēts, neviennozīmīgs pašvaldību budžeta tiesiskais ietvars</a:t>
            </a:r>
          </a:p>
          <a:p>
            <a:r>
              <a:rPr lang="lv-LV" sz="2400" dirty="0"/>
              <a:t>Detalizēti un bieži budžetu pārskati, tie operatīvi pieejami sabiedrībai, bet ne izprotami</a:t>
            </a:r>
          </a:p>
          <a:p>
            <a:r>
              <a:rPr lang="lv-LV" sz="2400" dirty="0"/>
              <a:t>Salīdzināmu, izmantojamu budžetu datu trūkums</a:t>
            </a:r>
          </a:p>
          <a:p>
            <a:r>
              <a:rPr lang="lv-LV" sz="2400" dirty="0"/>
              <a:t>Dažādi moderna budžeta labās prakses centieni un elementu piemēri pašvaldībās</a:t>
            </a:r>
          </a:p>
          <a:p>
            <a:pPr marL="0" indent="0">
              <a:buNone/>
            </a:pPr>
            <a:endParaRPr lang="lv-LV" sz="2800" dirty="0"/>
          </a:p>
          <a:p>
            <a:endParaRPr lang="lv-LV" sz="2800" dirty="0"/>
          </a:p>
          <a:p>
            <a:endParaRPr lang="lv-LV" sz="2800" dirty="0"/>
          </a:p>
          <a:p>
            <a:pPr marL="0" lvl="0" indent="0">
              <a:buNone/>
            </a:pPr>
            <a:endParaRPr lang="lv-LV" sz="2800" dirty="0"/>
          </a:p>
          <a:p>
            <a:pPr marL="0" lvl="0" indent="0">
              <a:buNone/>
            </a:pP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1911739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Latvijas pašvaldību budžetu datu problēmas un nosacījumi</a:t>
            </a:r>
            <a:endParaRPr lang="lv-LV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sz="2400" dirty="0"/>
          </a:p>
          <a:p>
            <a:r>
              <a:rPr lang="lv-LV" sz="2400" dirty="0"/>
              <a:t>Sadalījums pamatbudžetā, speciālajā budžetā, ziedojumu / dāvinājumu budžetā un šobrīd dažādā prakse dalījuma pielietošanā</a:t>
            </a:r>
          </a:p>
          <a:p>
            <a:r>
              <a:rPr lang="lv-LV" sz="2400" dirty="0"/>
              <a:t>Atšķirīgo organizatorisko struktūru ietekme uz uzskaiti</a:t>
            </a:r>
          </a:p>
          <a:p>
            <a:r>
              <a:rPr lang="lv-LV" sz="2400" dirty="0"/>
              <a:t>Ieņēmumu </a:t>
            </a:r>
            <a:r>
              <a:rPr lang="lv-LV" sz="2400" dirty="0" err="1"/>
              <a:t>nesasaiste</a:t>
            </a:r>
            <a:r>
              <a:rPr lang="lv-LV" sz="2400" dirty="0"/>
              <a:t> ar funkcijām</a:t>
            </a:r>
          </a:p>
          <a:p>
            <a:r>
              <a:rPr lang="lv-LV" sz="2400" dirty="0"/>
              <a:t>Atšķirīgi izprasts klasifikācijas skaidrojums</a:t>
            </a:r>
          </a:p>
          <a:p>
            <a:r>
              <a:rPr lang="lv-LV" sz="2400" dirty="0"/>
              <a:t>Atšķirības uzskaites veikšanā pārskatos</a:t>
            </a:r>
          </a:p>
          <a:p>
            <a:r>
              <a:rPr lang="lv-LV" sz="2400" dirty="0"/>
              <a:t>Kontu plānu izteikti </a:t>
            </a:r>
            <a:r>
              <a:rPr lang="lv-LV" sz="2400" dirty="0" err="1"/>
              <a:t>grāmatvediskā</a:t>
            </a:r>
            <a:r>
              <a:rPr lang="lv-LV" sz="2400" dirty="0"/>
              <a:t> piederība</a:t>
            </a:r>
          </a:p>
          <a:p>
            <a:pPr marL="0" lvl="0" indent="0">
              <a:buNone/>
            </a:pPr>
            <a:endParaRPr lang="lv-LV" sz="2800" dirty="0"/>
          </a:p>
          <a:p>
            <a:pPr marL="0" lvl="0" indent="0">
              <a:buNone/>
            </a:pP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4136136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Pašvaldību izdevumi sadalījumā pa funkcionālajām kategorijām</a:t>
            </a:r>
            <a:b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</a:br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(COFOG)</a:t>
            </a:r>
            <a:endParaRPr lang="lv-LV" sz="1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997625"/>
              </p:ext>
            </p:extLst>
          </p:nvPr>
        </p:nvGraphicFramePr>
        <p:xfrm>
          <a:off x="1403648" y="1772813"/>
          <a:ext cx="6552728" cy="4488503"/>
        </p:xfrm>
        <a:graphic>
          <a:graphicData uri="http://schemas.openxmlformats.org/drawingml/2006/table">
            <a:tbl>
              <a:tblPr firstRow="1" firstCol="1" bandRow="1"/>
              <a:tblGrid>
                <a:gridCol w="1596561">
                  <a:extLst>
                    <a:ext uri="{9D8B030D-6E8A-4147-A177-3AD203B41FA5}">
                      <a16:colId xmlns:a16="http://schemas.microsoft.com/office/drawing/2014/main" val="473065059"/>
                    </a:ext>
                  </a:extLst>
                </a:gridCol>
                <a:gridCol w="4956167">
                  <a:extLst>
                    <a:ext uri="{9D8B030D-6E8A-4147-A177-3AD203B41FA5}">
                      <a16:colId xmlns:a16="http://schemas.microsoft.com/office/drawing/2014/main" val="1917374905"/>
                    </a:ext>
                  </a:extLst>
                </a:gridCol>
              </a:tblGrid>
              <a:tr h="4020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Kods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Nosaukums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002027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01.000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Vispārējie valdības dienesti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834504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02.000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Aizsardzība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759596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03.000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Sabiedriskā kārtība un drošība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941353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04.000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Ekonomiskā darbība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282565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05.000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Vides aizsardzība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0108"/>
                  </a:ext>
                </a:extLst>
              </a:tr>
              <a:tr h="468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06.000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Teritoriju un mājokļu apsaimniekošana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287088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07.000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Veselība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097158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08.000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Atpūta, kultūra un reliģija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77899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09.000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Izglītība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405675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10.000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Sociālā aizsardzība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318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312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Funkcionālās kategorijas izdevumu  klasifikācijas problēmas</a:t>
            </a:r>
            <a:endParaRPr lang="lv-LV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sz="2800" dirty="0"/>
          </a:p>
          <a:p>
            <a:r>
              <a:rPr lang="lv-LV" sz="2400" dirty="0"/>
              <a:t>01 kategorijā – viss, kas neiederas citur vai kas attiecas uz vairākām kategorijām</a:t>
            </a:r>
          </a:p>
          <a:p>
            <a:r>
              <a:rPr lang="lv-LV" sz="2400" dirty="0"/>
              <a:t>Atšķirīgi izmantotie principi budžeta elementu un klasifikācijas sasaistē</a:t>
            </a:r>
          </a:p>
          <a:p>
            <a:r>
              <a:rPr lang="lv-LV" sz="2400" dirty="0"/>
              <a:t>Dažāda izpratne, interpretācija par vairākām institūcijām</a:t>
            </a:r>
          </a:p>
          <a:p>
            <a:r>
              <a:rPr lang="lv-LV" sz="2400" dirty="0"/>
              <a:t>Ne visas kategorijas skaidras un piemērotas komunikācijai</a:t>
            </a:r>
            <a:endParaRPr lang="lv-LV" sz="2800" dirty="0"/>
          </a:p>
          <a:p>
            <a:pPr marL="0" lvl="0" indent="0">
              <a:buNone/>
            </a:pP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515964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34" y="274638"/>
            <a:ext cx="8229600" cy="1143000"/>
          </a:xfrm>
        </p:spPr>
        <p:txBody>
          <a:bodyPr/>
          <a:lstStyle/>
          <a:p>
            <a:r>
              <a:rPr lang="lv-LV" sz="2800" dirty="0">
                <a:solidFill>
                  <a:srgbClr val="2D3361"/>
                </a:solidFill>
                <a:latin typeface="Arial Black" panose="020B0A04020102020204" pitchFamily="34" charset="0"/>
              </a:rPr>
              <a:t>Uzturēšanas izdevumi 06 kategorijā </a:t>
            </a:r>
            <a:br>
              <a:rPr lang="lv-LV" sz="2800" dirty="0">
                <a:solidFill>
                  <a:srgbClr val="2D3361"/>
                </a:solidFill>
                <a:latin typeface="Arial Black" panose="020B0A04020102020204" pitchFamily="34" charset="0"/>
              </a:rPr>
            </a:br>
            <a:r>
              <a:rPr lang="lv-LV" sz="2800" dirty="0">
                <a:solidFill>
                  <a:srgbClr val="2D3361"/>
                </a:solidFill>
                <a:latin typeface="Arial Black" panose="020B0A04020102020204" pitchFamily="34" charset="0"/>
              </a:rPr>
              <a:t>uz 1 iedz. </a:t>
            </a:r>
            <a:br>
              <a:rPr lang="lv-LV" sz="2800" dirty="0">
                <a:solidFill>
                  <a:srgbClr val="2D3361"/>
                </a:solidFill>
                <a:latin typeface="Arial Black" panose="020B0A04020102020204" pitchFamily="34" charset="0"/>
              </a:rPr>
            </a:br>
            <a:r>
              <a:rPr lang="lv-LV" sz="2800" dirty="0">
                <a:solidFill>
                  <a:srgbClr val="2D3361"/>
                </a:solidFill>
                <a:latin typeface="Arial Black" panose="020B0A04020102020204" pitchFamily="34" charset="0"/>
              </a:rPr>
              <a:t>(Teritoriju un mājokļu apsaimniekošana)</a:t>
            </a:r>
            <a:endParaRPr lang="lv-LV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437" y="1600200"/>
            <a:ext cx="7913446" cy="4637112"/>
          </a:xfrm>
        </p:spPr>
      </p:pic>
    </p:spTree>
    <p:extLst>
      <p:ext uri="{BB962C8B-B14F-4D97-AF65-F5344CB8AC3E}">
        <p14:creationId xmlns:p14="http://schemas.microsoft.com/office/powerpoint/2010/main" val="1330215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Priekšlikums risinājumam</a:t>
            </a:r>
            <a:endParaRPr lang="lv-LV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800" dirty="0"/>
              <a:t>Precīzāks klasifikācijas skaidrojums</a:t>
            </a:r>
          </a:p>
          <a:p>
            <a:r>
              <a:rPr lang="lv-LV" sz="2800" dirty="0"/>
              <a:t>Datu apkopošana, publicēšana</a:t>
            </a:r>
          </a:p>
          <a:p>
            <a:r>
              <a:rPr lang="lv-LV" sz="2800" dirty="0"/>
              <a:t>No klasifikācijas izrietošs nedaudz skaidrāks darbības veidu grupējums</a:t>
            </a:r>
          </a:p>
          <a:p>
            <a:endParaRPr lang="lv-LV" sz="2800" dirty="0"/>
          </a:p>
          <a:p>
            <a:endParaRPr lang="lv-LV" sz="2800" dirty="0"/>
          </a:p>
          <a:p>
            <a:pPr marL="0" lvl="0" indent="0">
              <a:buNone/>
            </a:pP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209654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/>
          <a:lstStyle/>
          <a:p>
            <a:r>
              <a:rPr lang="lv-LV" sz="2800" b="1" dirty="0">
                <a:solidFill>
                  <a:srgbClr val="2D3361"/>
                </a:solidFill>
                <a:latin typeface="Arial Black" panose="020B0A04020102020204" pitchFamily="34" charset="0"/>
              </a:rPr>
              <a:t>Gada publiskais pārskata, kā demokrātijas instrumenta, tiesiskais ietvars</a:t>
            </a:r>
            <a:endParaRPr lang="lv-LV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90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lv-LV" sz="2800" dirty="0"/>
          </a:p>
          <a:p>
            <a:pPr marL="0" lvl="0" indent="0">
              <a:buNone/>
            </a:pPr>
            <a:endParaRPr lang="lv-LV" sz="2800" dirty="0"/>
          </a:p>
        </p:txBody>
      </p:sp>
      <p:sp>
        <p:nvSpPr>
          <p:cNvPr id="5" name="Rectangle 4"/>
          <p:cNvSpPr/>
          <p:nvPr/>
        </p:nvSpPr>
        <p:spPr>
          <a:xfrm>
            <a:off x="2051720" y="1600200"/>
            <a:ext cx="4968552" cy="8817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dirty="0"/>
              <a:t>Pašvaldības </a:t>
            </a:r>
          </a:p>
          <a:p>
            <a:pPr algn="ctr"/>
            <a:r>
              <a:rPr lang="lv-LV" sz="2800" dirty="0"/>
              <a:t>gada publiskais pārskats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0422" y="2946239"/>
            <a:ext cx="2037523" cy="7200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Likums «Par pašvaldībām»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4048" y="2946645"/>
            <a:ext cx="2016224" cy="7200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Likums par budžetu un finanšu vadību</a:t>
            </a:r>
          </a:p>
        </p:txBody>
      </p:sp>
      <p:sp>
        <p:nvSpPr>
          <p:cNvPr id="8" name="Arrow: Up 7"/>
          <p:cNvSpPr/>
          <p:nvPr/>
        </p:nvSpPr>
        <p:spPr>
          <a:xfrm>
            <a:off x="3733259" y="2481918"/>
            <a:ext cx="1584176" cy="720079"/>
          </a:xfrm>
          <a:prstGeom prst="up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Rectangle 8"/>
          <p:cNvSpPr/>
          <p:nvPr/>
        </p:nvSpPr>
        <p:spPr>
          <a:xfrm>
            <a:off x="5004049" y="4347919"/>
            <a:ext cx="1872208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MK 2010.g. noteikumi 413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1719" y="5459159"/>
            <a:ext cx="1681539" cy="792088"/>
          </a:xfrm>
          <a:prstGeom prst="rect">
            <a:avLst/>
          </a:prstGeom>
          <a:solidFill>
            <a:srgbClr val="009A5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VARAM metodiskie ieteikumi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363281" y="3681005"/>
            <a:ext cx="0" cy="1792434"/>
          </a:xfrm>
          <a:prstGeom prst="straightConnector1">
            <a:avLst/>
          </a:prstGeom>
          <a:ln>
            <a:solidFill>
              <a:srgbClr val="006F4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940152" y="3666725"/>
            <a:ext cx="0" cy="68119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911760" y="4558403"/>
            <a:ext cx="2092289" cy="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911759" y="3717032"/>
            <a:ext cx="4057" cy="841371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929812" y="4955448"/>
            <a:ext cx="0" cy="517991"/>
          </a:xfrm>
          <a:prstGeom prst="straightConnector1">
            <a:avLst/>
          </a:prstGeom>
          <a:ln>
            <a:solidFill>
              <a:srgbClr val="006F4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29812" y="4955448"/>
            <a:ext cx="2074237" cy="0"/>
          </a:xfrm>
          <a:prstGeom prst="line">
            <a:avLst/>
          </a:prstGeom>
          <a:ln>
            <a:solidFill>
              <a:srgbClr val="006F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3905" y="2978306"/>
            <a:ext cx="1454053" cy="103083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/>
              <a:t>Teritorijas attīstības plānošanas likums (2011)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265" y="4494552"/>
            <a:ext cx="1424693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/>
              <a:t>MK 2014.g. noteikumi 628</a:t>
            </a:r>
          </a:p>
        </p:txBody>
      </p:sp>
      <p:sp>
        <p:nvSpPr>
          <p:cNvPr id="22" name="Arrow: Up 21"/>
          <p:cNvSpPr/>
          <p:nvPr/>
        </p:nvSpPr>
        <p:spPr>
          <a:xfrm>
            <a:off x="658782" y="1600200"/>
            <a:ext cx="244297" cy="1346039"/>
          </a:xfrm>
          <a:prstGeom prst="upArrow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25" name="Straight Arrow Connector 24"/>
          <p:cNvCxnSpPr>
            <a:stCxn id="17" idx="2"/>
            <a:endCxn id="19" idx="0"/>
          </p:cNvCxnSpPr>
          <p:nvPr/>
        </p:nvCxnSpPr>
        <p:spPr>
          <a:xfrm>
            <a:off x="780932" y="4009142"/>
            <a:ext cx="14680" cy="4854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077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Pašvaldības budžeta dokuments, budžeta un līdzīgi pārskati</a:t>
            </a:r>
            <a:endParaRPr lang="lv-LV" sz="1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462" y="1700808"/>
            <a:ext cx="862507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4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Pašvaldības budžeta pārskatu pilnveidošana</a:t>
            </a:r>
            <a:endParaRPr lang="lv-LV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616" y="2276872"/>
            <a:ext cx="8794608" cy="31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82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Priekšnosacījums situācijas pilnveidošanai - vienkāršošanai</a:t>
            </a:r>
            <a:endParaRPr lang="lv-LV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v-LV" sz="2800" dirty="0"/>
          </a:p>
          <a:p>
            <a:pPr marL="0" indent="0">
              <a:buNone/>
            </a:pPr>
            <a:r>
              <a:rPr lang="lv-LV" sz="2800" b="1" dirty="0"/>
              <a:t>Konstruktīva saruna/diskusija risinājuma atrašanai</a:t>
            </a:r>
          </a:p>
          <a:p>
            <a:pPr marL="0" indent="0">
              <a:buNone/>
            </a:pPr>
            <a:endParaRPr lang="lv-LV" sz="2800" dirty="0"/>
          </a:p>
          <a:p>
            <a:r>
              <a:rPr lang="lv-LV" sz="2800" dirty="0"/>
              <a:t>Pašvaldību (to organizāciju) pārstāvji</a:t>
            </a:r>
          </a:p>
          <a:p>
            <a:r>
              <a:rPr lang="lv-LV" sz="2800" dirty="0"/>
              <a:t>Finanšu ministrija</a:t>
            </a:r>
          </a:p>
          <a:p>
            <a:r>
              <a:rPr lang="lv-LV" sz="2800" dirty="0"/>
              <a:t>VARAM</a:t>
            </a:r>
          </a:p>
          <a:p>
            <a:r>
              <a:rPr lang="lv-LV" sz="2800" dirty="0"/>
              <a:t>Valsts kontrole</a:t>
            </a:r>
          </a:p>
          <a:p>
            <a:endParaRPr lang="lv-LV" sz="2800" dirty="0"/>
          </a:p>
          <a:p>
            <a:pPr marL="0" lvl="0" indent="0">
              <a:buNone/>
            </a:pP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1964619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pk_logo_maza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6089650"/>
            <a:ext cx="8048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 rot="-5400000">
            <a:off x="2667000" y="-609600"/>
            <a:ext cx="3886200" cy="10744200"/>
          </a:xfrm>
          <a:prstGeom prst="ellipse">
            <a:avLst/>
          </a:prstGeom>
          <a:noFill/>
          <a:ln w="9525">
            <a:solidFill>
              <a:srgbClr val="AB9F9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-65" charset="0"/>
              <a:ea typeface="ＭＳ Ｐゴシック" pitchFamily="-65" charset="-128"/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-457200" y="-304800"/>
            <a:ext cx="9982200" cy="5943600"/>
          </a:xfrm>
          <a:prstGeom prst="rect">
            <a:avLst/>
          </a:prstGeom>
          <a:solidFill>
            <a:srgbClr val="FFFFFF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ＭＳ Ｐゴシック" pitchFamily="-65" charset="-128"/>
            </a:endParaRPr>
          </a:p>
        </p:txBody>
      </p:sp>
      <p:sp>
        <p:nvSpPr>
          <p:cNvPr id="3077" name="TextBox 10"/>
          <p:cNvSpPr txBox="1">
            <a:spLocks noChangeArrowheads="1"/>
          </p:cNvSpPr>
          <p:nvPr/>
        </p:nvSpPr>
        <p:spPr bwMode="auto">
          <a:xfrm>
            <a:off x="1066800" y="969963"/>
            <a:ext cx="7086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3000" b="1" i="0" u="none" strike="noStrike" kern="0" cap="none" spc="0" normalizeH="0" baseline="0" noProof="0" dirty="0">
                <a:ln>
                  <a:noFill/>
                </a:ln>
                <a:solidFill>
                  <a:srgbClr val="2D3361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</a:rPr>
              <a:t>Prezentācijas struktūra</a:t>
            </a:r>
            <a:endParaRPr kumimoji="0" lang="en-US" altLang="lv-LV" sz="3000" b="1" i="0" u="none" strike="noStrike" kern="0" cap="none" spc="0" normalizeH="0" baseline="0" noProof="0" dirty="0">
              <a:ln>
                <a:noFill/>
              </a:ln>
              <a:solidFill>
                <a:srgbClr val="2D3361"/>
              </a:solidFill>
              <a:effectLst/>
              <a:uLnTx/>
              <a:uFillTx/>
              <a:latin typeface="Arial Black" panose="020B0A040201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8" name="TextBox 16"/>
          <p:cNvSpPr txBox="1">
            <a:spLocks noChangeArrowheads="1"/>
          </p:cNvSpPr>
          <p:nvPr/>
        </p:nvSpPr>
        <p:spPr bwMode="auto">
          <a:xfrm>
            <a:off x="1066800" y="1828800"/>
            <a:ext cx="7086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alt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2D336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Īsi par pētījumu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alt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2D336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Pētījuma noslēguma ziņojuma struktūra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alt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2D336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Vispārīgi secinājumi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alt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2D336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 pašvaldību budžetu</a:t>
            </a:r>
            <a:r>
              <a:rPr kumimoji="0" lang="lv-LV" altLang="lv-LV" sz="2200" b="0" i="0" u="none" strike="noStrike" kern="0" cap="none" spc="0" normalizeH="0" noProof="0" dirty="0">
                <a:ln>
                  <a:noFill/>
                </a:ln>
                <a:solidFill>
                  <a:srgbClr val="2D336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izdevumu klasifikācijām saistītās problēmas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v-LV" altLang="lv-LV" sz="2200" kern="0" dirty="0">
                <a:solidFill>
                  <a:srgbClr val="2D3361"/>
                </a:solidFill>
                <a:cs typeface="Arial" panose="020B0604020202020204" pitchFamily="34" charset="0"/>
              </a:rPr>
              <a:t>Pašvaldības gada publiskais pārskats – informācija par budžeta izpildi sabiedrībai</a:t>
            </a:r>
            <a:endParaRPr kumimoji="0" lang="lv-LV" altLang="lv-LV" sz="2200" b="0" i="0" u="none" strike="noStrike" kern="0" cap="none" spc="0" normalizeH="0" baseline="0" noProof="0" dirty="0">
              <a:ln>
                <a:noFill/>
              </a:ln>
              <a:solidFill>
                <a:srgbClr val="2D336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lv-LV" altLang="lv-LV" sz="2200" b="0" i="0" u="none" strike="noStrike" kern="0" cap="none" spc="0" normalizeH="0" baseline="0" noProof="0" dirty="0">
              <a:ln>
                <a:noFill/>
              </a:ln>
              <a:solidFill>
                <a:srgbClr val="2D336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080" name="TextBox 18"/>
          <p:cNvSpPr txBox="1">
            <a:spLocks noChangeArrowheads="1"/>
          </p:cNvSpPr>
          <p:nvPr/>
        </p:nvSpPr>
        <p:spPr bwMode="auto">
          <a:xfrm flipH="1">
            <a:off x="639763" y="685800"/>
            <a:ext cx="460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lv-LV" sz="6200" b="0" i="0" u="none" strike="noStrike" kern="0" cap="none" spc="0" normalizeH="0" baseline="0" noProof="0">
                <a:ln>
                  <a:noFill/>
                </a:ln>
                <a:solidFill>
                  <a:srgbClr val="AB9F91"/>
                </a:solidFill>
                <a:effectLst/>
                <a:uLnTx/>
                <a:uFillTx/>
                <a:latin typeface="Wingdings" panose="05000000000000000000" pitchFamily="2" charset="2"/>
                <a:ea typeface="ＭＳ Ｐゴシック" panose="020B0600070205080204" pitchFamily="34" charset="-128"/>
              </a:rPr>
              <a:t></a:t>
            </a:r>
            <a:endParaRPr kumimoji="0" lang="en-US" altLang="lv-LV" sz="6200" b="0" i="0" u="none" strike="noStrike" kern="0" cap="none" spc="0" normalizeH="0" baseline="0" noProof="0">
              <a:ln>
                <a:noFill/>
              </a:ln>
              <a:solidFill>
                <a:srgbClr val="AB9F91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7951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pk_logo_maza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6089650"/>
            <a:ext cx="8048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 rot="-5400000">
            <a:off x="2667000" y="-606760"/>
            <a:ext cx="3886200" cy="10744200"/>
          </a:xfrm>
          <a:prstGeom prst="ellipse">
            <a:avLst/>
          </a:prstGeom>
          <a:noFill/>
          <a:ln w="9525">
            <a:solidFill>
              <a:srgbClr val="AB9F9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lv-LV">
              <a:solidFill>
                <a:srgbClr val="FFFFFF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sp>
        <p:nvSpPr>
          <p:cNvPr id="3077" name="TextBox 10"/>
          <p:cNvSpPr txBox="1">
            <a:spLocks noChangeArrowheads="1"/>
          </p:cNvSpPr>
          <p:nvPr/>
        </p:nvSpPr>
        <p:spPr bwMode="auto">
          <a:xfrm>
            <a:off x="1066800" y="969963"/>
            <a:ext cx="70866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lv-LV" altLang="lv-LV" sz="3000" b="1" dirty="0">
                <a:solidFill>
                  <a:srgbClr val="2D3361"/>
                </a:solidFill>
                <a:latin typeface="Arial Black" panose="020B0A04020102020204" pitchFamily="34" charset="0"/>
              </a:rPr>
              <a:t> </a:t>
            </a:r>
          </a:p>
          <a:p>
            <a:pPr eaLnBrk="1" hangingPunct="1"/>
            <a:endParaRPr lang="lv-LV" altLang="lv-LV" sz="3000" b="1" dirty="0">
              <a:solidFill>
                <a:srgbClr val="2D3361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lv-LV" altLang="lv-LV" sz="3000" b="1" dirty="0">
              <a:solidFill>
                <a:srgbClr val="2D3361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lv-LV" altLang="lv-LV" sz="3000" b="1" dirty="0">
              <a:solidFill>
                <a:srgbClr val="2D3361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lv-LV" altLang="lv-LV" sz="3000" b="1" dirty="0">
              <a:solidFill>
                <a:srgbClr val="2D3361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lv-LV" altLang="lv-LV" sz="3000" b="1" dirty="0">
              <a:solidFill>
                <a:srgbClr val="2D3361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lv-LV" altLang="lv-LV" sz="3000" b="1" dirty="0">
              <a:solidFill>
                <a:srgbClr val="2D3361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lv-LV" altLang="lv-LV" sz="3000" b="1" dirty="0">
              <a:solidFill>
                <a:srgbClr val="2D3361"/>
              </a:solidFill>
              <a:latin typeface="Arial Black" panose="020B0A04020102020204" pitchFamily="34" charset="0"/>
            </a:endParaRPr>
          </a:p>
          <a:p>
            <a:pPr algn="ctr" eaLnBrk="1" hangingPunct="1"/>
            <a:r>
              <a:rPr lang="lv-LV" altLang="lv-LV" sz="3000" b="1" dirty="0">
                <a:solidFill>
                  <a:srgbClr val="2D3361"/>
                </a:solidFill>
                <a:latin typeface="Arial Black" panose="020B0A04020102020204" pitchFamily="34" charset="0"/>
              </a:rPr>
              <a:t>Paldies par uzmanību!</a:t>
            </a:r>
          </a:p>
          <a:p>
            <a:pPr algn="ctr" eaLnBrk="1" hangingPunct="1"/>
            <a:endParaRPr lang="lv-LV" altLang="lv-LV" sz="3000" b="1" dirty="0">
              <a:solidFill>
                <a:srgbClr val="2D3361"/>
              </a:solidFill>
              <a:latin typeface="Arial Black" panose="020B0A04020102020204" pitchFamily="34" charset="0"/>
            </a:endParaRPr>
          </a:p>
          <a:p>
            <a:pPr algn="ctr" eaLnBrk="1" hangingPunct="1"/>
            <a:r>
              <a:rPr lang="lv-LV" altLang="lv-LV" sz="3000" b="1" dirty="0">
                <a:solidFill>
                  <a:srgbClr val="2D3361"/>
                </a:solidFill>
                <a:latin typeface="Arial Black" panose="020B0A04020102020204" pitchFamily="34" charset="0"/>
                <a:hlinkClick r:id="rId3"/>
              </a:rPr>
              <a:t>Inga.vilka@ppk.lv</a:t>
            </a:r>
            <a:r>
              <a:rPr lang="lv-LV" altLang="lv-LV" sz="3000" b="1" dirty="0">
                <a:solidFill>
                  <a:srgbClr val="2D3361"/>
                </a:solidFill>
                <a:latin typeface="Arial Black" panose="020B0A04020102020204" pitchFamily="34" charset="0"/>
              </a:rPr>
              <a:t> </a:t>
            </a:r>
          </a:p>
          <a:p>
            <a:pPr eaLnBrk="1" hangingPunct="1"/>
            <a:endParaRPr lang="en-US" altLang="lv-LV" sz="3000" b="1" dirty="0">
              <a:solidFill>
                <a:srgbClr val="2D336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21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Pētījuma mērķis </a:t>
            </a:r>
            <a:br>
              <a:rPr lang="lv-LV" alt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</a:br>
            <a:r>
              <a:rPr lang="lv-LV" altLang="lv-LV" sz="1600" b="1" dirty="0">
                <a:solidFill>
                  <a:srgbClr val="2D3361"/>
                </a:solidFill>
                <a:latin typeface="Arial Black" panose="020B0A04020102020204" pitchFamily="34" charset="0"/>
              </a:rPr>
              <a:t>(no tehniskās specifikācijas)</a:t>
            </a:r>
            <a:endParaRPr lang="lv-LV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Izstrādāt lietišķo zinātnisko pētījumu </a:t>
            </a:r>
          </a:p>
          <a:p>
            <a:pPr marL="0" indent="0">
              <a:buNone/>
            </a:pPr>
            <a:r>
              <a:rPr lang="lv-LV" dirty="0"/>
              <a:t>par iespējām izmantot pašvaldību budžeta informāciju pašvaldības vadīšanai nepieciešamo rezultatīvo rādītāju aprēķināšanai</a:t>
            </a:r>
          </a:p>
        </p:txBody>
      </p:sp>
    </p:spTree>
    <p:extLst>
      <p:ext uri="{BB962C8B-B14F-4D97-AF65-F5344CB8AC3E}">
        <p14:creationId xmlns:p14="http://schemas.microsoft.com/office/powerpoint/2010/main" val="1683102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Uzdevumi </a:t>
            </a:r>
            <a:br>
              <a:rPr lang="lv-LV" alt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</a:br>
            <a:r>
              <a:rPr lang="lv-LV" altLang="lv-LV" sz="1600" b="1" dirty="0">
                <a:solidFill>
                  <a:srgbClr val="2D3361"/>
                </a:solidFill>
                <a:latin typeface="Arial Black" panose="020B0A04020102020204" pitchFamily="34" charset="0"/>
              </a:rPr>
              <a:t>(no tehniskās specifikācijas)</a:t>
            </a:r>
            <a:endParaRPr lang="lv-LV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lv-LV" sz="2400" dirty="0"/>
              <a:t>Sagatavot pārskatu par literatūrā atrodamajiem piemēriem, kad budžeta datus izmanto izdevumu novērtēšanai noteiktām </a:t>
            </a:r>
            <a:r>
              <a:rPr lang="lv-LV" sz="2400" dirty="0" err="1"/>
              <a:t>fokusgrupām</a:t>
            </a:r>
            <a:r>
              <a:rPr lang="lv-LV" sz="2400" dirty="0"/>
              <a:t> vai noteiktu funkciju veikšanai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2400" dirty="0"/>
              <a:t>Izstrādāt metodiku izdevumu novērtējumam sekojošām </a:t>
            </a:r>
            <a:r>
              <a:rPr lang="lv-LV" sz="2400" dirty="0" err="1"/>
              <a:t>fokusgrupām</a:t>
            </a:r>
            <a:endParaRPr lang="lv-LV" sz="2400" dirty="0"/>
          </a:p>
          <a:p>
            <a:pPr marL="514350" indent="-514350">
              <a:buFont typeface="+mj-lt"/>
              <a:buAutoNum type="arabicPeriod"/>
            </a:pPr>
            <a:r>
              <a:rPr lang="lv-LV" sz="2400" dirty="0"/>
              <a:t>Izstrādāt metodiku ieņēmumu-izdevumu novērtējumam sekojošiem funkciju veidiem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2400" dirty="0"/>
              <a:t>Izstrādāt metodiku ieņēmumu-izdevumu novērtējumam sekojošām pašvaldības aktivitāšu nozarēm</a:t>
            </a:r>
          </a:p>
        </p:txBody>
      </p:sp>
    </p:spTree>
    <p:extLst>
      <p:ext uri="{BB962C8B-B14F-4D97-AF65-F5344CB8AC3E}">
        <p14:creationId xmlns:p14="http://schemas.microsoft.com/office/powerpoint/2010/main" val="267091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pk_logo_maza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6089650"/>
            <a:ext cx="8048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 rot="-5400000">
            <a:off x="2667000" y="-609600"/>
            <a:ext cx="3886200" cy="10744200"/>
          </a:xfrm>
          <a:prstGeom prst="ellipse">
            <a:avLst/>
          </a:prstGeom>
          <a:noFill/>
          <a:ln w="9525">
            <a:solidFill>
              <a:srgbClr val="AB9F9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lv-LV">
              <a:solidFill>
                <a:srgbClr val="FFFFFF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-457200" y="-304800"/>
            <a:ext cx="9982200" cy="5943600"/>
          </a:xfrm>
          <a:prstGeom prst="rect">
            <a:avLst/>
          </a:prstGeom>
          <a:solidFill>
            <a:srgbClr val="FFFFFF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3077" name="TextBox 10"/>
          <p:cNvSpPr txBox="1">
            <a:spLocks noChangeArrowheads="1"/>
          </p:cNvSpPr>
          <p:nvPr/>
        </p:nvSpPr>
        <p:spPr bwMode="auto">
          <a:xfrm>
            <a:off x="1066800" y="969963"/>
            <a:ext cx="7086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lv-LV" altLang="lv-LV" sz="3000" b="1" dirty="0">
                <a:solidFill>
                  <a:srgbClr val="2D3361"/>
                </a:solidFill>
                <a:latin typeface="Arial Black" panose="020B0A04020102020204" pitchFamily="34" charset="0"/>
              </a:rPr>
              <a:t>Pētījuma veicējs, pētnieki un iesaistītie</a:t>
            </a:r>
            <a:endParaRPr lang="en-US" altLang="lv-LV" sz="3000" b="1" dirty="0">
              <a:solidFill>
                <a:srgbClr val="2D3361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16"/>
          <p:cNvSpPr txBox="1">
            <a:spLocks noChangeArrowheads="1"/>
          </p:cNvSpPr>
          <p:nvPr/>
        </p:nvSpPr>
        <p:spPr bwMode="auto">
          <a:xfrm>
            <a:off x="1066800" y="1828800"/>
            <a:ext cx="708660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lv-LV" altLang="lv-LV" sz="2200" dirty="0">
              <a:solidFill>
                <a:srgbClr val="2D3361"/>
              </a:solidFill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200" dirty="0">
                <a:solidFill>
                  <a:srgbClr val="2D3361"/>
                </a:solidFill>
                <a:cs typeface="Arial" panose="020B0604020202020204" pitchFamily="34" charset="0"/>
              </a:rPr>
              <a:t>SIA «Publiskās pārvaldes konsultācijas»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200" dirty="0">
                <a:solidFill>
                  <a:srgbClr val="2D3361"/>
                </a:solidFill>
                <a:cs typeface="Arial" panose="020B0604020202020204" pitchFamily="34" charset="0"/>
              </a:rPr>
              <a:t>Dr.oec. Inga Vilka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200" dirty="0">
                <a:solidFill>
                  <a:srgbClr val="2D3361"/>
                </a:solidFill>
                <a:cs typeface="Arial" panose="020B0604020202020204" pitchFamily="34" charset="0"/>
              </a:rPr>
              <a:t>Dr.oec. Sarmīte Rozentāle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200" dirty="0">
                <a:solidFill>
                  <a:srgbClr val="2D3361"/>
                </a:solidFill>
                <a:cs typeface="Arial" panose="020B0604020202020204" pitchFamily="34" charset="0"/>
              </a:rPr>
              <a:t>Dr.oec. Edgars </a:t>
            </a:r>
            <a:r>
              <a:rPr lang="lv-LV" altLang="lv-LV" sz="2200" dirty="0" err="1">
                <a:solidFill>
                  <a:srgbClr val="2D3361"/>
                </a:solidFill>
                <a:cs typeface="Arial" panose="020B0604020202020204" pitchFamily="34" charset="0"/>
              </a:rPr>
              <a:t>Brēķis</a:t>
            </a:r>
            <a:endParaRPr lang="lv-LV" altLang="lv-LV" sz="2200" dirty="0">
              <a:solidFill>
                <a:srgbClr val="2D3361"/>
              </a:solidFill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v-LV" altLang="lv-LV" sz="2200" dirty="0">
              <a:solidFill>
                <a:srgbClr val="2D3361"/>
              </a:solidFill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200" dirty="0">
                <a:solidFill>
                  <a:srgbClr val="2D3361"/>
                </a:solidFill>
                <a:cs typeface="Arial" panose="020B0604020202020204" pitchFamily="34" charset="0"/>
              </a:rPr>
              <a:t>8 pētījuma </a:t>
            </a:r>
            <a:r>
              <a:rPr lang="lv-LV" altLang="lv-LV" sz="2200" dirty="0" err="1">
                <a:solidFill>
                  <a:srgbClr val="2D3361"/>
                </a:solidFill>
                <a:cs typeface="Arial" panose="020B0604020202020204" pitchFamily="34" charset="0"/>
              </a:rPr>
              <a:t>pilotpašvaldības</a:t>
            </a:r>
            <a:endParaRPr lang="lv-LV" altLang="lv-LV" sz="2200" dirty="0">
              <a:solidFill>
                <a:srgbClr val="2D3361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lv-LV" altLang="lv-LV" sz="2200" dirty="0">
                <a:solidFill>
                  <a:srgbClr val="2D3361"/>
                </a:solidFill>
                <a:cs typeface="Arial" panose="020B0604020202020204" pitchFamily="34" charset="0"/>
              </a:rPr>
              <a:t>Ādažu, </a:t>
            </a:r>
            <a:r>
              <a:rPr lang="lv-LV" altLang="lv-LV" sz="2200" dirty="0" err="1">
                <a:solidFill>
                  <a:srgbClr val="2D3361"/>
                </a:solidFill>
                <a:cs typeface="Arial" panose="020B0604020202020204" pitchFamily="34" charset="0"/>
              </a:rPr>
              <a:t>Cēsu</a:t>
            </a:r>
            <a:r>
              <a:rPr lang="lv-LV" altLang="lv-LV" sz="2200" dirty="0">
                <a:solidFill>
                  <a:srgbClr val="2D3361"/>
                </a:solidFill>
                <a:cs typeface="Arial" panose="020B0604020202020204" pitchFamily="34" charset="0"/>
              </a:rPr>
              <a:t>, Dundagas, Jelgavas, Riebiņu, Tukuma novadi un Valmiera, Ventspils</a:t>
            </a:r>
            <a:endParaRPr lang="en-US" altLang="lv-LV" sz="2200" dirty="0">
              <a:solidFill>
                <a:srgbClr val="2D3361"/>
              </a:solidFill>
              <a:cs typeface="Arial" panose="020B0604020202020204" pitchFamily="34" charset="0"/>
            </a:endParaRPr>
          </a:p>
        </p:txBody>
      </p:sp>
      <p:sp>
        <p:nvSpPr>
          <p:cNvPr id="3080" name="TextBox 18"/>
          <p:cNvSpPr txBox="1">
            <a:spLocks noChangeArrowheads="1"/>
          </p:cNvSpPr>
          <p:nvPr/>
        </p:nvSpPr>
        <p:spPr bwMode="auto">
          <a:xfrm flipH="1">
            <a:off x="639763" y="685800"/>
            <a:ext cx="460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lv-LV" sz="6200">
                <a:solidFill>
                  <a:srgbClr val="AB9F91"/>
                </a:solidFill>
                <a:latin typeface="Wingdings" panose="05000000000000000000" pitchFamily="2" charset="2"/>
              </a:rPr>
              <a:t></a:t>
            </a:r>
            <a:endParaRPr lang="en-US" altLang="lv-LV" sz="6200">
              <a:solidFill>
                <a:srgbClr val="AB9F9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Pētījuma </a:t>
            </a:r>
            <a:r>
              <a:rPr lang="lv-LV" altLang="lv-LV" sz="3200" b="1" dirty="0" err="1">
                <a:solidFill>
                  <a:srgbClr val="2D3361"/>
                </a:solidFill>
                <a:latin typeface="Arial Black" panose="020B0A04020102020204" pitchFamily="34" charset="0"/>
              </a:rPr>
              <a:t>pilotpašvaldības</a:t>
            </a:r>
            <a:endParaRPr lang="lv-LV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815" y="1417638"/>
            <a:ext cx="8017218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90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Metodes</a:t>
            </a:r>
            <a:endParaRPr lang="lv-LV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800" dirty="0"/>
              <a:t>Literatūras studijas – teorētiskie aspekti, pētījumi, rokasgrāmatas, dažādi pieredzes gadījumi</a:t>
            </a:r>
          </a:p>
          <a:p>
            <a:r>
              <a:rPr lang="lv-LV" sz="2800" dirty="0"/>
              <a:t>Latvijas tiesību aktu un citu dokumentu studijas</a:t>
            </a:r>
          </a:p>
          <a:p>
            <a:r>
              <a:rPr lang="lv-LV" sz="2800" dirty="0"/>
              <a:t>Pašvaldību budžetu datu no VBPB datu bāzes un citu statistikas datu analīze</a:t>
            </a:r>
          </a:p>
          <a:p>
            <a:r>
              <a:rPr lang="lv-LV" sz="2800" dirty="0" err="1"/>
              <a:t>Pilotpašvaldību</a:t>
            </a:r>
            <a:r>
              <a:rPr lang="lv-LV" sz="2800" dirty="0"/>
              <a:t> situācijas analīze – intervijas, dokumentu un citu materiālu un budžetu analīze</a:t>
            </a:r>
          </a:p>
          <a:p>
            <a:r>
              <a:rPr lang="lv-LV" sz="2800" dirty="0" err="1"/>
              <a:t>Pilotpašvaldību</a:t>
            </a:r>
            <a:r>
              <a:rPr lang="lv-LV" sz="2800" dirty="0"/>
              <a:t> seminārs</a:t>
            </a:r>
          </a:p>
          <a:p>
            <a:r>
              <a:rPr lang="lv-LV" sz="2800" dirty="0"/>
              <a:t>Pētnieku darbs grupā un individuāls darbs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12074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Pašvaldību budžets kā instruments</a:t>
            </a:r>
            <a:endParaRPr lang="lv-LV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800" dirty="0"/>
              <a:t>plānošanai</a:t>
            </a:r>
          </a:p>
          <a:p>
            <a:r>
              <a:rPr lang="lv-LV" sz="2800" dirty="0"/>
              <a:t>finanšu kontrolei </a:t>
            </a:r>
          </a:p>
          <a:p>
            <a:pPr marL="0" indent="0">
              <a:buNone/>
            </a:pPr>
            <a:endParaRPr lang="lv-LV" sz="2800" dirty="0"/>
          </a:p>
          <a:p>
            <a:r>
              <a:rPr lang="lv-LV" sz="2800" dirty="0"/>
              <a:t>snieguma mērīšanai un novērtēšanai</a:t>
            </a:r>
          </a:p>
          <a:p>
            <a:r>
              <a:rPr lang="lv-LV" sz="2800" dirty="0"/>
              <a:t>uz rezultātu orientētai vadībai</a:t>
            </a:r>
          </a:p>
          <a:p>
            <a:r>
              <a:rPr lang="lv-LV" sz="2800" dirty="0"/>
              <a:t>atskaitei  par rezultātu </a:t>
            </a:r>
          </a:p>
          <a:p>
            <a:r>
              <a:rPr lang="lv-LV" sz="2800" dirty="0"/>
              <a:t>iedzīvotāju iesaistīšanai un līdzdalībai </a:t>
            </a:r>
          </a:p>
          <a:p>
            <a:r>
              <a:rPr lang="lv-LV" sz="2800" dirty="0"/>
              <a:t>iekšējai komunikācijai </a:t>
            </a:r>
          </a:p>
          <a:p>
            <a:r>
              <a:rPr lang="lv-LV" sz="2800" dirty="0"/>
              <a:t>fiskālai disciplīnai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37907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>
                <a:solidFill>
                  <a:srgbClr val="2D3361"/>
                </a:solidFill>
                <a:latin typeface="Arial Black" panose="020B0A04020102020204" pitchFamily="34" charset="0"/>
              </a:rPr>
              <a:t>Pētījuma ziņojuma struktūra</a:t>
            </a:r>
            <a:endParaRPr lang="lv-LV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None/>
            </a:pPr>
            <a:r>
              <a:rPr lang="lv-LV" sz="2800" dirty="0"/>
              <a:t>Ievads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2800" dirty="0"/>
              <a:t>Pašvaldības budžeta vispārīgi aspekti un ārvalstu prakse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2800" dirty="0"/>
              <a:t>Budžeta rezultatīvo rādītāju izmantošana sabiedrības vadības attīstības kontekstā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2800" dirty="0"/>
              <a:t>Pašvaldību budžets Latvijā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2800" dirty="0"/>
              <a:t>Novērtējuma metodikas</a:t>
            </a:r>
          </a:p>
          <a:p>
            <a:pPr marL="0" indent="0">
              <a:buNone/>
            </a:pPr>
            <a:r>
              <a:rPr lang="lv-LV" sz="2800" dirty="0"/>
              <a:t>Vispārīgi secinājumi</a:t>
            </a:r>
          </a:p>
          <a:p>
            <a:pPr marL="0" indent="0">
              <a:buNone/>
            </a:pPr>
            <a:r>
              <a:rPr lang="lv-LV" sz="2800" dirty="0"/>
              <a:t>Priekšlikumi</a:t>
            </a:r>
          </a:p>
          <a:p>
            <a:pPr marL="0" indent="0">
              <a:buNone/>
            </a:pPr>
            <a:r>
              <a:rPr lang="lv-LV" sz="2800" i="1" dirty="0"/>
              <a:t>	Pielikumi</a:t>
            </a:r>
          </a:p>
          <a:p>
            <a:pPr marL="514350" indent="-514350">
              <a:buFont typeface="+mj-lt"/>
              <a:buAutoNum type="arabicPeriod"/>
            </a:pPr>
            <a:endParaRPr lang="lv-LV" sz="2800" dirty="0"/>
          </a:p>
          <a:p>
            <a:endParaRPr lang="lv-LV" sz="2800" dirty="0"/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77439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598</Words>
  <Application>Microsoft Office PowerPoint</Application>
  <PresentationFormat>On-screen Show (4:3)</PresentationFormat>
  <Paragraphs>145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Arial Black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Pētījuma mērķis  (no tehniskās specifikācijas)</vt:lpstr>
      <vt:lpstr>Uzdevumi  (no tehniskās specifikācijas)</vt:lpstr>
      <vt:lpstr>PowerPoint Presentation</vt:lpstr>
      <vt:lpstr>Pētījuma pilotpašvaldības</vt:lpstr>
      <vt:lpstr>Metodes</vt:lpstr>
      <vt:lpstr>Pašvaldību budžets kā instruments</vt:lpstr>
      <vt:lpstr>Pētījuma ziņojuma struktūra</vt:lpstr>
      <vt:lpstr>Vispārīgi secinājumi</vt:lpstr>
      <vt:lpstr>Latvijas pašvaldību budžetu datu problēmas un nosacījumi</vt:lpstr>
      <vt:lpstr>Pašvaldību izdevumi sadalījumā pa funkcionālajām kategorijām (COFOG)</vt:lpstr>
      <vt:lpstr>Funkcionālās kategorijas izdevumu  klasifikācijas problēmas</vt:lpstr>
      <vt:lpstr>Uzturēšanas izdevumi 06 kategorijā  uz 1 iedz.  (Teritoriju un mājokļu apsaimniekošana)</vt:lpstr>
      <vt:lpstr>Priekšlikums risinājumam</vt:lpstr>
      <vt:lpstr>Gada publiskais pārskata, kā demokrātijas instrumenta, tiesiskais ietvars</vt:lpstr>
      <vt:lpstr>Pašvaldības budžeta dokuments, budžeta un līdzīgi pārskati</vt:lpstr>
      <vt:lpstr>Pašvaldības budžeta pārskatu pilnveidošana</vt:lpstr>
      <vt:lpstr>Priekšnosacījums situācijas pilnveidošanai - vienkāršošanai</vt:lpstr>
      <vt:lpstr>PowerPoint Presentation</vt:lpstr>
    </vt:vector>
  </TitlesOfParts>
  <Company>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Elina Kaleja</dc:creator>
  <cp:lastModifiedBy>Inga Vilka</cp:lastModifiedBy>
  <cp:revision>80</cp:revision>
  <cp:lastPrinted>2016-09-09T05:13:56Z</cp:lastPrinted>
  <dcterms:created xsi:type="dcterms:W3CDTF">2009-05-07T06:56:26Z</dcterms:created>
  <dcterms:modified xsi:type="dcterms:W3CDTF">2016-09-09T05:14:26Z</dcterms:modified>
</cp:coreProperties>
</file>